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8" r:id="rId2"/>
    <p:sldId id="273" r:id="rId3"/>
    <p:sldId id="274" r:id="rId4"/>
    <p:sldId id="263" r:id="rId5"/>
    <p:sldId id="260" r:id="rId6"/>
    <p:sldId id="261" r:id="rId7"/>
    <p:sldId id="262" r:id="rId8"/>
    <p:sldId id="272" r:id="rId9"/>
    <p:sldId id="264" r:id="rId10"/>
    <p:sldId id="266" r:id="rId11"/>
    <p:sldId id="265" r:id="rId12"/>
    <p:sldId id="267" r:id="rId13"/>
    <p:sldId id="269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0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73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50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154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4959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454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455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58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1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22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08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0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6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4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54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34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D58F3EA-AD07-4BA0-8D80-7E21CC9E6361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D5B9F1A-7A71-4996-A128-D90B498BD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58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SP" TargetMode="External"/><Relationship Id="rId2" Type="http://schemas.openxmlformats.org/officeDocument/2006/relationships/hyperlink" Target="https://github.com/spatie/laravel-csp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docs/laravel-activitylog/v4/introductio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docs/laravel-health/v1/introduction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docs/laravel-health/v1/available-checks/security-advisorie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tie/laravel-server-monitor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about-u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about-u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aracon.in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e.be/about-u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tie/laravel-csp" TargetMode="External"/><Relationship Id="rId7" Type="http://schemas.openxmlformats.org/officeDocument/2006/relationships/hyperlink" Target="https://github.com/spatie/laravel-server-monitor" TargetMode="External"/><Relationship Id="rId2" Type="http://schemas.openxmlformats.org/officeDocument/2006/relationships/hyperlink" Target="https://github.com/spatie/laravel-honeyp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patie/security-advisories-health-check" TargetMode="External"/><Relationship Id="rId5" Type="http://schemas.openxmlformats.org/officeDocument/2006/relationships/hyperlink" Target="https://github.com/spatie/laravel-health" TargetMode="External"/><Relationship Id="rId4" Type="http://schemas.openxmlformats.org/officeDocument/2006/relationships/hyperlink" Target="https://github.com/spatie/laravel-activitylo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tie/laravel-honeypo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5201-884C-E733-5C4D-5B18862F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025"/>
            <a:ext cx="5378245" cy="13716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sz="3600" cap="non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BCA00C-F367-FFB2-F283-21521F96C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45" y="0"/>
            <a:ext cx="6813755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9A9D-B03F-05E4-1C98-026211A1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1516625"/>
            <a:ext cx="5378244" cy="53413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2"/>
                </a:solidFill>
              </a:rPr>
              <a:t>Hello, </a:t>
            </a:r>
            <a:br>
              <a:rPr lang="en-IN" sz="2800" dirty="0">
                <a:solidFill>
                  <a:schemeClr val="tx2"/>
                </a:solidFill>
              </a:rPr>
            </a:br>
            <a:r>
              <a:rPr lang="en-IN" sz="2800" dirty="0">
                <a:solidFill>
                  <a:schemeClr val="tx2"/>
                </a:solidFill>
              </a:rPr>
              <a:t>I am </a:t>
            </a:r>
            <a:r>
              <a:rPr lang="en-IN" sz="2800" dirty="0">
                <a:solidFill>
                  <a:schemeClr val="tx2"/>
                </a:solidFill>
                <a:highlight>
                  <a:srgbClr val="FFFF00"/>
                </a:highlight>
              </a:rPr>
              <a:t>OMKAR CHANCHLE</a:t>
            </a:r>
          </a:p>
          <a:p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2"/>
                </a:solidFill>
              </a:rPr>
              <a:t>PHP/Laravel/Nodejs Developer since January 2021</a:t>
            </a:r>
          </a:p>
          <a:p>
            <a:endParaRPr lang="en-I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26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C570-5568-DE02-C7C0-0E4D3A61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6BB736-AE2C-A679-3FB6-E696DB552CD4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300" dirty="0">
                <a:highlight>
                  <a:srgbClr val="FFFF00"/>
                </a:highlight>
                <a:hlinkClick r:id="rId2"/>
              </a:rPr>
              <a:t>SPATIE/LARAVEL-CSP</a:t>
            </a:r>
            <a:endParaRPr lang="en-IN" sz="33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0A14232-C612-021D-7A7B-775FB0948004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Purpose</a:t>
            </a:r>
            <a:r>
              <a:rPr lang="en-US" sz="7200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Implements </a:t>
            </a:r>
            <a:r>
              <a:rPr lang="en-US" sz="7000" b="0" dirty="0">
                <a:solidFill>
                  <a:srgbClr val="00B0F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 Security Policy (CSP)</a:t>
            </a:r>
            <a:r>
              <a:rPr lang="en-US" sz="7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7000" b="0" dirty="0">
                <a:solidFill>
                  <a:schemeClr val="tx1"/>
                </a:solidFill>
                <a:effectLst/>
              </a:rPr>
              <a:t>in your Laravel applications.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Enhances the security of your website by defining strict rules for the resources that can be loaded.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Features</a:t>
            </a:r>
            <a:r>
              <a:rPr lang="en-US" sz="7200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6800" b="0" dirty="0">
                <a:solidFill>
                  <a:schemeClr val="tx1"/>
                </a:solidFill>
                <a:effectLst/>
              </a:rPr>
              <a:t>Easy configuration: Define CSP directives and their values through a simple configuration file.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Built-in directives: Supports a wide range of CSP directives for controlling scripts, styles, images, frames, and more.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Integrates seamlessly with Laravel's middleware system.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Benefits</a:t>
            </a:r>
            <a:r>
              <a:rPr lang="en-US" sz="7200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Prevents cross-site scripting (XSS), data injection attacks, and other threats.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Improves the overall security posture of your application.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Gives you fine-grained control over the resources that are loaded on your website.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7000" b="0" dirty="0">
                <a:solidFill>
                  <a:schemeClr val="tx1"/>
                </a:solidFill>
                <a:effectLst/>
              </a:rPr>
              <a:t>Increases user trust and confidence in your website's security.</a:t>
            </a:r>
          </a:p>
        </p:txBody>
      </p:sp>
    </p:spTree>
    <p:extLst>
      <p:ext uri="{BB962C8B-B14F-4D97-AF65-F5344CB8AC3E}">
        <p14:creationId xmlns:p14="http://schemas.microsoft.com/office/powerpoint/2010/main" val="329570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9230-03BC-1799-0FB8-44D6483F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FF3E3F-179F-9900-FBC4-EA4FBB775350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dirty="0">
                <a:highlight>
                  <a:srgbClr val="FFFF00"/>
                </a:highlight>
                <a:hlinkClick r:id="rId2"/>
              </a:rPr>
              <a:t>SPATIE/LARAVEL-ACTIVITYLOG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245E953-2A46-469A-25D4-B55F74479988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Purpose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Tracks changes to models in your Laravel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Improves security by providing an audit trail for detecting and investigating suspicious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Features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log model creations, updates, and deletions.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Supports logging custom events and attributes.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Provides filtering and querying capabilities for audit logs.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Integrates seamlessly with Laravel's Eloquent 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Benefits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Detects and investigates data breaches and unauthorized modifications.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Aids in compliance with security and regulatory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Improves application stability by identifying and resolving issues quickly.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Enhances overall application security and accountability.</a:t>
            </a:r>
          </a:p>
        </p:txBody>
      </p:sp>
    </p:spTree>
    <p:extLst>
      <p:ext uri="{BB962C8B-B14F-4D97-AF65-F5344CB8AC3E}">
        <p14:creationId xmlns:p14="http://schemas.microsoft.com/office/powerpoint/2010/main" val="21226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38F55-02BA-3D68-1721-EAF5C691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ACA1BD-6F4A-46A6-E01E-90960666265D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dirty="0">
                <a:highlight>
                  <a:srgbClr val="FFFF00"/>
                </a:highlight>
                <a:hlinkClick r:id="rId2"/>
              </a:rPr>
              <a:t>SPATIE/LARAVEL-HEALTH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D7229E-20C5-FC32-6EE1-732F46A0E65F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Purpose</a:t>
            </a:r>
            <a:r>
              <a:rPr lang="en-US" sz="2200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Monitors the health status of your Laravel application and its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 dependencies.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Provides a quick way to check if the application is running correctly.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Features</a:t>
            </a:r>
            <a:r>
              <a:rPr lang="en-US" sz="2200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Allows you to define custom health checks for various components (database,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 cache, external services).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Provides a clear and concise health check endpoint.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Can be integrated with monitoring tools for proactive issue detection.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Benefits</a:t>
            </a:r>
            <a:r>
              <a:rPr lang="en-US" sz="2200" b="0" dirty="0">
                <a:solidFill>
                  <a:schemeClr val="tx1"/>
                </a:solidFill>
                <a:effectLst/>
              </a:rPr>
              <a:t>: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Proactively identifies and resolves issues before they impact users.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Improves application uptime and reliability.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Simplifies troubleshooting and debugging.</a:t>
            </a:r>
          </a:p>
        </p:txBody>
      </p:sp>
    </p:spTree>
    <p:extLst>
      <p:ext uri="{BB962C8B-B14F-4D97-AF65-F5344CB8AC3E}">
        <p14:creationId xmlns:p14="http://schemas.microsoft.com/office/powerpoint/2010/main" val="265695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C787-1C81-ECE1-6C1A-D75D9C38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2AC2AA-FDC9-5382-46BC-DFE2263C9C3F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dirty="0">
                <a:highlight>
                  <a:srgbClr val="FFFF00"/>
                </a:highlight>
                <a:hlinkClick r:id="rId2"/>
              </a:rPr>
              <a:t>SPATIE/LARAVEL-SECURITY-ADVISORIES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C560DB-B925-B4B2-ACF1-CA7BB724C2E7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Purpose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Checks for known security vulnerabilities in your application’s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 dependencies (e.g., Composer packages).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Features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br>
              <a:rPr lang="en-US" sz="2000" b="0" dirty="0">
                <a:solidFill>
                  <a:schemeClr val="tx1"/>
                </a:solidFill>
                <a:effectLst/>
              </a:rPr>
            </a:br>
            <a:r>
              <a:rPr lang="en-US" sz="2000" b="0" dirty="0">
                <a:solidFill>
                  <a:schemeClr val="tx1"/>
                </a:solidFill>
                <a:effectLst/>
              </a:rPr>
              <a:t>Integrates with security advisory databases (e.g., GitHub Advisories).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Identifies vulnerable packages in your project.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Provides information on the severity and potential impact of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 vulnerabilities.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Benefits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Improves application security by proactively addressing vulnerabilities.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Reduces the risk of exploitation by attackers.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Helps maintain the integrity and safety of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45063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3956-117E-A107-75CB-1B15B9A9C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517C70-2A46-6576-2D1B-54927EA85611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dirty="0">
                <a:highlight>
                  <a:srgbClr val="FFFF00"/>
                </a:highlight>
                <a:hlinkClick r:id="rId2"/>
              </a:rPr>
              <a:t>SPATIE/LARAVEL-SERVER-MONITOR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6F4941-DC60-B21C-D0AD-A8204D8BD171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Purpose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Monitors server resources (CPU, memory, disk space) to ensure optimal performance.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Features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Provides metrics on server resource usage.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Can be configured to trigger alerts based on specific thresholds.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Helps identify potential performance bottlenecks.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Benefits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Prevents performance degradation and downtime due to resource constraints.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Improves application stability and responsiveness.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</a:rPr>
              <a:t>Provides valuable insights into server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988462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1BBC-02FB-D57D-5417-78671592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50706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tx1"/>
                </a:solidFill>
              </a:rPr>
              <a:t>(LARAVEL + PHP + NODE) +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A078-307F-1E72-CE28-A747F0789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371"/>
            <a:ext cx="12191998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5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20A0-B422-EB45-270E-4F3BF00EC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C32C3A-49FE-90AF-0777-E5C10F2DB557}"/>
              </a:ext>
            </a:extLst>
          </p:cNvPr>
          <p:cNvSpPr txBox="1">
            <a:spLocks/>
          </p:cNvSpPr>
          <p:nvPr/>
        </p:nvSpPr>
        <p:spPr>
          <a:xfrm>
            <a:off x="-1" y="2558845"/>
            <a:ext cx="12192000" cy="1740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FORTIFY LARAVEL WITH </a:t>
            </a:r>
            <a:r>
              <a:rPr lang="en-IN" sz="4400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SPATIE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6FD086-1EA5-6665-B626-435559A52B16}"/>
              </a:ext>
            </a:extLst>
          </p:cNvPr>
          <p:cNvSpPr txBox="1">
            <a:spLocks/>
          </p:cNvSpPr>
          <p:nvPr/>
        </p:nvSpPr>
        <p:spPr>
          <a:xfrm>
            <a:off x="0" y="1887794"/>
            <a:ext cx="12191999" cy="497020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4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416E-FBC0-9385-1E21-488034D2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F82F20-5802-24B2-95B2-3680B11C3FA8}"/>
              </a:ext>
            </a:extLst>
          </p:cNvPr>
          <p:cNvSpPr txBox="1">
            <a:spLocks/>
          </p:cNvSpPr>
          <p:nvPr/>
        </p:nvSpPr>
        <p:spPr>
          <a:xfrm>
            <a:off x="-1" y="287593"/>
            <a:ext cx="12192000" cy="1740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WHY </a:t>
            </a:r>
            <a:r>
              <a:rPr lang="en-IN" sz="4400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SPATIE</a:t>
            </a:r>
            <a:r>
              <a:rPr lang="en-IN" sz="4400" dirty="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IN" sz="440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C58391-0D08-8BF1-EBA9-B5BBAC2930CD}"/>
              </a:ext>
            </a:extLst>
          </p:cNvPr>
          <p:cNvSpPr txBox="1">
            <a:spLocks/>
          </p:cNvSpPr>
          <p:nvPr/>
        </p:nvSpPr>
        <p:spPr>
          <a:xfrm>
            <a:off x="0" y="1887794"/>
            <a:ext cx="12191999" cy="497020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E3898-903E-A90B-E23E-FD6B663F8580}"/>
              </a:ext>
            </a:extLst>
          </p:cNvPr>
          <p:cNvSpPr txBox="1"/>
          <p:nvPr/>
        </p:nvSpPr>
        <p:spPr>
          <a:xfrm>
            <a:off x="0" y="2346348"/>
            <a:ext cx="12192000" cy="477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highlight>
                  <a:srgbClr val="FFFF00"/>
                </a:highlight>
              </a:rPr>
              <a:t>Location</a:t>
            </a:r>
            <a:r>
              <a:rPr lang="en-IN" b="0" dirty="0">
                <a:effectLst/>
              </a:rPr>
              <a:t>: </a:t>
            </a:r>
            <a:r>
              <a:rPr lang="en-IN" b="0" dirty="0" err="1">
                <a:effectLst/>
              </a:rPr>
              <a:t>Spatie</a:t>
            </a:r>
            <a:r>
              <a:rPr lang="en-IN" b="0" dirty="0">
                <a:effectLst/>
              </a:rPr>
              <a:t> is based in Antwerp, Belgium, Since 2004.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IN" b="0" dirty="0">
              <a:solidFill>
                <a:srgbClr val="CCCCCC"/>
              </a:solidFill>
              <a:effectLst/>
              <a:latin typeface="Cascadia Code PL SemiLight" pitchFamily="1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br>
              <a:rPr lang="en-US" b="0" dirty="0">
                <a:effectLst/>
                <a:highlight>
                  <a:srgbClr val="FFFF00"/>
                </a:highlight>
              </a:rPr>
            </a:br>
            <a:r>
              <a:rPr lang="en-US" b="0" dirty="0">
                <a:effectLst/>
                <a:highlight>
                  <a:srgbClr val="FFFF00"/>
                </a:highlight>
              </a:rPr>
              <a:t>10+ Years of Expertise</a:t>
            </a:r>
            <a:r>
              <a:rPr lang="en-US" b="0" dirty="0">
                <a:effectLst/>
              </a:rPr>
              <a:t>: Over a decade of experience in the Laravel ecosystem</a:t>
            </a:r>
            <a:r>
              <a:rPr lang="en-US" dirty="0"/>
              <a:t>,</a:t>
            </a:r>
          </a:p>
          <a:p>
            <a:pPr>
              <a:lnSpc>
                <a:spcPts val="1425"/>
              </a:lnSpc>
            </a:pPr>
            <a:r>
              <a:rPr lang="en-US" b="0" dirty="0">
                <a:effectLst/>
              </a:rPr>
              <a:t> delivering reliable and effective solutions.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Wide Range of Tools</a:t>
            </a:r>
            <a:r>
              <a:rPr lang="en-US" b="0" dirty="0">
                <a:effectLst/>
              </a:rPr>
              <a:t>: Provides packages for both common and complex tasks.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Clear Documentation</a:t>
            </a:r>
            <a:r>
              <a:rPr lang="en-US" b="0" dirty="0">
                <a:effectLst/>
              </a:rPr>
              <a:t>: Comprehensive and easy-to-follow guides that simplify integration and usage.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Active Community &amp; Support</a:t>
            </a:r>
            <a:r>
              <a:rPr lang="en-US" b="0" dirty="0">
                <a:effectLst/>
              </a:rPr>
              <a:t>: Regular updates and a vibrant community to provide support and share insights.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Prioritizes Security</a:t>
            </a:r>
            <a:r>
              <a:rPr lang="en-US" b="0" dirty="0">
                <a:effectLst/>
              </a:rPr>
              <a:t>: Built-in features like role-based access control to ensure secure application development.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Scalable &amp; Flexible</a:t>
            </a:r>
            <a:r>
              <a:rPr lang="en-US" b="0" dirty="0">
                <a:effectLst/>
              </a:rPr>
              <a:t>: Solutions designed to grow with your app, from small projects to large enterprise systems.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Focus on Performance</a:t>
            </a:r>
            <a:r>
              <a:rPr lang="en-US" b="0" dirty="0">
                <a:effectLst/>
              </a:rPr>
              <a:t>: Optimized tools and packages to help improve your application's speed and efficiency.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highlight>
                  <a:srgbClr val="FFFF00"/>
                </a:highlight>
              </a:rPr>
              <a:t>Open-Source &amp; Free</a:t>
            </a:r>
            <a:r>
              <a:rPr lang="en-US" b="0" dirty="0">
                <a:effectLst/>
              </a:rPr>
              <a:t>: All packages are free to use, with contributions from a broad developer community.</a:t>
            </a:r>
          </a:p>
        </p:txBody>
      </p:sp>
    </p:spTree>
    <p:extLst>
      <p:ext uri="{BB962C8B-B14F-4D97-AF65-F5344CB8AC3E}">
        <p14:creationId xmlns:p14="http://schemas.microsoft.com/office/powerpoint/2010/main" val="23674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BE9A92E-42AE-C3CC-D924-2FA0E6A5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5534B4-AD69-A47A-3C11-A8F8071C2410}"/>
              </a:ext>
            </a:extLst>
          </p:cNvPr>
          <p:cNvSpPr txBox="1">
            <a:spLocks/>
          </p:cNvSpPr>
          <p:nvPr/>
        </p:nvSpPr>
        <p:spPr>
          <a:xfrm>
            <a:off x="-1" y="147484"/>
            <a:ext cx="12192000" cy="1740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HOW TO FORTIFY LARAVEL WITH </a:t>
            </a:r>
            <a:r>
              <a:rPr lang="en-IN" sz="4400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SPATIE</a:t>
            </a:r>
            <a:r>
              <a:rPr lang="en-IN" sz="4400" dirty="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IN" sz="3600" dirty="0"/>
              <a:t>?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7EDDC3-022E-856D-763B-2CDA80DB7431}"/>
              </a:ext>
            </a:extLst>
          </p:cNvPr>
          <p:cNvSpPr txBox="1">
            <a:spLocks/>
          </p:cNvSpPr>
          <p:nvPr/>
        </p:nvSpPr>
        <p:spPr>
          <a:xfrm>
            <a:off x="0" y="1887794"/>
            <a:ext cx="12191999" cy="497020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Spam prevention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CSP (</a:t>
            </a:r>
            <a:r>
              <a:rPr lang="en-IN" sz="2400" dirty="0">
                <a:solidFill>
                  <a:schemeClr val="tx1"/>
                </a:solidFill>
              </a:rPr>
              <a:t>Content Security Policy</a:t>
            </a:r>
            <a:r>
              <a:rPr lang="en-US" sz="2800" dirty="0">
                <a:solidFill>
                  <a:schemeClr val="tx2"/>
                </a:solidFill>
              </a:rPr>
              <a:t>) enforcement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Auditing and tracking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Application health check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Server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Dependency vulnerability detection</a:t>
            </a: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8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EF038-45D1-B8C5-8D96-5BB3B51A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7943-00F3-BD76-25D6-55709D17A6B4}"/>
              </a:ext>
            </a:extLst>
          </p:cNvPr>
          <p:cNvSpPr txBox="1">
            <a:spLocks/>
          </p:cNvSpPr>
          <p:nvPr/>
        </p:nvSpPr>
        <p:spPr>
          <a:xfrm>
            <a:off x="-1" y="147484"/>
            <a:ext cx="12192000" cy="1740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THE SPATIE PACKAGES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3796251-6FAE-0207-50AE-E9AD16AE95E4}"/>
              </a:ext>
            </a:extLst>
          </p:cNvPr>
          <p:cNvSpPr txBox="1">
            <a:spLocks/>
          </p:cNvSpPr>
          <p:nvPr/>
        </p:nvSpPr>
        <p:spPr>
          <a:xfrm>
            <a:off x="0" y="1887794"/>
            <a:ext cx="12191999" cy="497020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2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2"/>
              </a:rPr>
              <a:t>/</a:t>
            </a:r>
            <a:r>
              <a:rPr lang="en-US" b="0" u="sng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2"/>
              </a:rPr>
              <a:t>laravel</a:t>
            </a:r>
            <a:r>
              <a:rPr lang="en-US" b="0" u="sng" dirty="0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2"/>
              </a:rPr>
              <a:t>-honeypot</a:t>
            </a:r>
            <a:r>
              <a:rPr lang="en-US" b="0" dirty="0">
                <a:solidFill>
                  <a:schemeClr val="tx2"/>
                </a:solidFill>
                <a:effectLst/>
              </a:rPr>
              <a:t>: Deters spam bots with hidden form fields.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3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3"/>
              </a:rPr>
              <a:t>/</a:t>
            </a:r>
            <a:r>
              <a:rPr lang="en-US" b="0" u="sng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3"/>
              </a:rPr>
              <a:t>laravel-csp</a:t>
            </a:r>
            <a:r>
              <a:rPr lang="en-US" b="0" dirty="0">
                <a:solidFill>
                  <a:schemeClr val="tx2"/>
                </a:solidFill>
                <a:effectLst/>
              </a:rPr>
              <a:t>: Enforces security restrictions on loaded resources.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4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4"/>
              </a:rPr>
              <a:t>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4"/>
              </a:rPr>
              <a:t>laravel-activitylog</a:t>
            </a:r>
            <a:r>
              <a:rPr lang="en-US" dirty="0">
                <a:solidFill>
                  <a:schemeClr val="tx1"/>
                </a:solidFill>
              </a:rPr>
              <a:t>: Tracks model changes in your Laravel application,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providing an audit trail for debugging, monitoring, and security.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5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5"/>
              </a:rPr>
              <a:t>/</a:t>
            </a:r>
            <a:r>
              <a:rPr lang="en-US" b="1" u="sng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5"/>
              </a:rPr>
              <a:t>laravel</a:t>
            </a:r>
            <a:r>
              <a:rPr lang="en-US" b="1" u="sng" dirty="0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5"/>
              </a:rPr>
              <a:t>-health</a:t>
            </a:r>
            <a:r>
              <a:rPr lang="en-US" b="0" dirty="0">
                <a:solidFill>
                  <a:schemeClr val="tx2"/>
                </a:solidFill>
                <a:effectLst/>
              </a:rPr>
              <a:t>: Monitors application health with custom checks.</a:t>
            </a:r>
          </a:p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br>
              <a:rPr lang="en-US" b="0" dirty="0">
                <a:solidFill>
                  <a:schemeClr val="tx2"/>
                </a:solidFill>
                <a:effectLst/>
              </a:rPr>
            </a:b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6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6"/>
              </a:rPr>
              <a:t>/</a:t>
            </a:r>
            <a:r>
              <a:rPr lang="en-US" b="0" u="sng" dirty="0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6"/>
              </a:rPr>
              <a:t>security-advisories-health-check</a:t>
            </a:r>
            <a:r>
              <a:rPr lang="en-US" b="0" dirty="0">
                <a:solidFill>
                  <a:schemeClr val="tx2"/>
                </a:solidFill>
                <a:effectLst/>
              </a:rPr>
              <a:t>: Checks for security vulnerabilities in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chemeClr val="tx2"/>
                </a:solidFill>
                <a:effectLst/>
              </a:rPr>
              <a:t> dependencies.</a:t>
            </a:r>
          </a:p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hlinkClick r:id="rId7"/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hlinkClick r:id="rId7"/>
              </a:rPr>
              <a:t>/</a:t>
            </a:r>
            <a:r>
              <a:rPr lang="en-US" b="0" u="sng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7"/>
              </a:rPr>
              <a:t>laravel</a:t>
            </a:r>
            <a:r>
              <a:rPr lang="en-US" b="0" u="sng" dirty="0">
                <a:solidFill>
                  <a:schemeClr val="tx2"/>
                </a:solidFill>
                <a:effectLst/>
                <a:highlight>
                  <a:srgbClr val="FFFF00"/>
                </a:highlight>
                <a:hlinkClick r:id="rId7"/>
              </a:rPr>
              <a:t>-server-monitor</a:t>
            </a:r>
            <a:r>
              <a:rPr lang="en-US" b="0" dirty="0">
                <a:solidFill>
                  <a:schemeClr val="tx2"/>
                </a:solidFill>
                <a:effectLst/>
              </a:rPr>
              <a:t>: Monitors server resources for performance issues.</a:t>
            </a:r>
          </a:p>
        </p:txBody>
      </p:sp>
    </p:spTree>
    <p:extLst>
      <p:ext uri="{BB962C8B-B14F-4D97-AF65-F5344CB8AC3E}">
        <p14:creationId xmlns:p14="http://schemas.microsoft.com/office/powerpoint/2010/main" val="6511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999E-FD41-FB29-F9E0-F6F7906C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CBD776-A5DA-B12F-41E7-29123B94C6CE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WHAT THESE PACKAGEs PREVENT ?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5783869-4C6C-02C9-E6BD-06041AD41D44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b="0" dirty="0" err="1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laravel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-honeypot</a:t>
            </a:r>
            <a:r>
              <a:rPr lang="en-US" b="0" dirty="0">
                <a:solidFill>
                  <a:schemeClr val="tx1"/>
                </a:solidFill>
                <a:effectLst/>
              </a:rPr>
              <a:t>: Mitigates spam and automated attacks.  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b="0" dirty="0" err="1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laravel-csp</a:t>
            </a:r>
            <a:r>
              <a:rPr lang="en-US" b="0" dirty="0">
                <a:solidFill>
                  <a:schemeClr val="tx1"/>
                </a:solidFill>
                <a:effectLst/>
              </a:rPr>
              <a:t>: Prevents Cross-Site Scripting (XSS) attacks.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laravel-activitylog</a:t>
            </a:r>
            <a:r>
              <a:rPr lang="en-US" dirty="0">
                <a:solidFill>
                  <a:schemeClr val="tx1"/>
                </a:solidFill>
              </a:rPr>
              <a:t>: Helps detect and investigate data breaches by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providing an audit trail of model changes.</a:t>
            </a:r>
          </a:p>
          <a:p>
            <a:pPr marL="0" indent="0">
              <a:lnSpc>
                <a:spcPts val="1425"/>
              </a:lnSpc>
              <a:buNone/>
            </a:pPr>
            <a:endParaRPr lang="en-US" dirty="0"/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b="0" dirty="0" err="1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laravel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-health</a:t>
            </a:r>
            <a:r>
              <a:rPr lang="en-US" b="0" dirty="0">
                <a:solidFill>
                  <a:schemeClr val="tx1"/>
                </a:solidFill>
                <a:effectLst/>
              </a:rPr>
              <a:t>: It helps identify potential issues that could lead to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</a:rPr>
              <a:t>vulnerabilities.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</a:rPr>
              <a:t>  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security-advisories-health-check</a:t>
            </a:r>
            <a:r>
              <a:rPr lang="en-US" b="0" dirty="0">
                <a:solidFill>
                  <a:schemeClr val="tx1"/>
                </a:solidFill>
                <a:effectLst/>
              </a:rPr>
              <a:t>: Protects against vulnerabilities in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</a:rPr>
              <a:t> dependencies.</a:t>
            </a:r>
          </a:p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spatie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b="0" dirty="0" err="1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laravel</a:t>
            </a: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-server-monitor</a:t>
            </a:r>
            <a:r>
              <a:rPr lang="en-US" b="0" dirty="0">
                <a:solidFill>
                  <a:schemeClr val="tx1"/>
                </a:solidFill>
                <a:effectLst/>
              </a:rPr>
              <a:t>: Helps prevent performance-related issues that could be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</a:rPr>
              <a:t>exploited by attackers.</a:t>
            </a:r>
          </a:p>
          <a:p>
            <a:pPr marL="0" indent="0">
              <a:lnSpc>
                <a:spcPts val="1425"/>
              </a:lnSpc>
              <a:buNone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0AA4-348C-3CA0-06CC-44449D4D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ADEE82-6B93-AC7F-0EB1-4DC720A41D37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sz="4400" dirty="0"/>
              <a:t>MY WAY, HIGHWAY !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B50488-65EA-9869-5291-AC2B642A3B09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F24B7-15BD-EC72-4572-006B04155075}"/>
              </a:ext>
            </a:extLst>
          </p:cNvPr>
          <p:cNvSpPr/>
          <p:nvPr/>
        </p:nvSpPr>
        <p:spPr>
          <a:xfrm>
            <a:off x="3124200" y="1797023"/>
            <a:ext cx="5562600" cy="8669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PRACTICAL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52247-BD0D-43E6-989A-5F6CA93C2309}"/>
              </a:ext>
            </a:extLst>
          </p:cNvPr>
          <p:cNvSpPr/>
          <p:nvPr/>
        </p:nvSpPr>
        <p:spPr>
          <a:xfrm>
            <a:off x="3216726" y="3228137"/>
            <a:ext cx="5377543" cy="8202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HOW TO DO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E2036-1424-6EDD-9822-9F4A2CB89887}"/>
              </a:ext>
            </a:extLst>
          </p:cNvPr>
          <p:cNvSpPr/>
          <p:nvPr/>
        </p:nvSpPr>
        <p:spPr>
          <a:xfrm>
            <a:off x="3216725" y="4547161"/>
            <a:ext cx="5377543" cy="8202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HOW IT WORKS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4359BCF-5405-09BE-73E5-092331E2D910}"/>
              </a:ext>
            </a:extLst>
          </p:cNvPr>
          <p:cNvSpPr/>
          <p:nvPr/>
        </p:nvSpPr>
        <p:spPr>
          <a:xfrm>
            <a:off x="5442857" y="2664017"/>
            <a:ext cx="653143" cy="55113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D3E587D-8EE8-E9DC-470C-DED1F6F322BD}"/>
              </a:ext>
            </a:extLst>
          </p:cNvPr>
          <p:cNvSpPr/>
          <p:nvPr/>
        </p:nvSpPr>
        <p:spPr>
          <a:xfrm>
            <a:off x="5442857" y="4048428"/>
            <a:ext cx="653143" cy="48186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133870-399D-5A94-1811-E4BABBBBA931}"/>
              </a:ext>
            </a:extLst>
          </p:cNvPr>
          <p:cNvSpPr/>
          <p:nvPr/>
        </p:nvSpPr>
        <p:spPr>
          <a:xfrm>
            <a:off x="3216724" y="5868498"/>
            <a:ext cx="5377543" cy="8202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Q &amp; A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7BD8AD7-E511-839A-15DE-3EF6B4B644E0}"/>
              </a:ext>
            </a:extLst>
          </p:cNvPr>
          <p:cNvSpPr/>
          <p:nvPr/>
        </p:nvSpPr>
        <p:spPr>
          <a:xfrm>
            <a:off x="5409668" y="5367452"/>
            <a:ext cx="653143" cy="48186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6876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DF6F-5CE0-A674-8A95-A9AC288A3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28ACF-363C-A4C0-49ED-B95EAD6F940F}"/>
              </a:ext>
            </a:extLst>
          </p:cNvPr>
          <p:cNvSpPr txBox="1">
            <a:spLocks/>
          </p:cNvSpPr>
          <p:nvPr/>
        </p:nvSpPr>
        <p:spPr>
          <a:xfrm>
            <a:off x="-1" y="147485"/>
            <a:ext cx="12192000" cy="15338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400" dirty="0"/>
          </a:p>
          <a:p>
            <a:pPr algn="ctr"/>
            <a:r>
              <a:rPr lang="en-IN" dirty="0">
                <a:highlight>
                  <a:srgbClr val="FFFF00"/>
                </a:highlight>
                <a:hlinkClick r:id="rId2"/>
              </a:rPr>
              <a:t>SPATIE/LARAVEL-HONEYPOT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81B573-4137-BC78-F395-33319DBFAF77}"/>
              </a:ext>
            </a:extLst>
          </p:cNvPr>
          <p:cNvSpPr txBox="1">
            <a:spLocks/>
          </p:cNvSpPr>
          <p:nvPr/>
        </p:nvSpPr>
        <p:spPr>
          <a:xfrm>
            <a:off x="0" y="1681317"/>
            <a:ext cx="12191999" cy="517668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2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Purpose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Protects forms from spam submissions by bots.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Detects and filters out automated form submissions.</a:t>
            </a: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Implementation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Adds a hidden honeypot field to your forms.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Bots are more likely to fill in this field, while humans typically ignore it.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Validates if the honeypot field is empty. If it's not empty, the submission is likely from a bot.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Benefits</a:t>
            </a:r>
            <a:r>
              <a:rPr lang="en-US" b="0" dirty="0">
                <a:solidFill>
                  <a:schemeClr val="tx1"/>
                </a:solidFill>
                <a:effectLst/>
              </a:rPr>
              <a:t>: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Reduces spam submissions significantly.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Improves form security and reduces the burden of spam filtering.</a:t>
            </a:r>
          </a:p>
          <a:p>
            <a:pPr lvl="1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</a:rPr>
              <a:t>Easy to implement and integrate into existing Laravel projects</a:t>
            </a:r>
          </a:p>
        </p:txBody>
      </p:sp>
    </p:spTree>
    <p:extLst>
      <p:ext uri="{BB962C8B-B14F-4D97-AF65-F5344CB8AC3E}">
        <p14:creationId xmlns:p14="http://schemas.microsoft.com/office/powerpoint/2010/main" val="11014377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scadia">
      <a:majorFont>
        <a:latin typeface="Cascadia Mono SemiBold"/>
        <a:ea typeface=""/>
        <a:cs typeface=""/>
      </a:majorFont>
      <a:minorFont>
        <a:latin typeface="Cascadia Mono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1003</Words>
  <Application>Microsoft Office PowerPoint</Application>
  <PresentationFormat>Widescreen</PresentationFormat>
  <Paragraphs>174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Cascadia Code PL SemiLight</vt:lpstr>
      <vt:lpstr>Cascadia Mono SemiBold</vt:lpstr>
      <vt:lpstr>Wingdings 3</vt:lpstr>
      <vt:lpstr>Slice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(LARAVEL + PHP + NODE) +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Chanchle</dc:creator>
  <cp:lastModifiedBy>Omkar Chanchle</cp:lastModifiedBy>
  <cp:revision>21</cp:revision>
  <dcterms:created xsi:type="dcterms:W3CDTF">2024-12-26T04:23:29Z</dcterms:created>
  <dcterms:modified xsi:type="dcterms:W3CDTF">2024-12-29T03:06:26Z</dcterms:modified>
</cp:coreProperties>
</file>